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486" r:id="rId3"/>
    <p:sldId id="682" r:id="rId4"/>
    <p:sldId id="722" r:id="rId5"/>
    <p:sldId id="683" r:id="rId6"/>
    <p:sldId id="690" r:id="rId7"/>
    <p:sldId id="691" r:id="rId8"/>
    <p:sldId id="692" r:id="rId9"/>
    <p:sldId id="693" r:id="rId10"/>
    <p:sldId id="694" r:id="rId11"/>
    <p:sldId id="695" r:id="rId12"/>
    <p:sldId id="696" r:id="rId13"/>
    <p:sldId id="700" r:id="rId14"/>
    <p:sldId id="719" r:id="rId15"/>
    <p:sldId id="701" r:id="rId16"/>
    <p:sldId id="702" r:id="rId17"/>
    <p:sldId id="703" r:id="rId18"/>
    <p:sldId id="704" r:id="rId19"/>
    <p:sldId id="705" r:id="rId20"/>
    <p:sldId id="706" r:id="rId21"/>
    <p:sldId id="720" r:id="rId22"/>
    <p:sldId id="708" r:id="rId23"/>
    <p:sldId id="709" r:id="rId24"/>
    <p:sldId id="710" r:id="rId25"/>
    <p:sldId id="711" r:id="rId26"/>
    <p:sldId id="721" r:id="rId27"/>
    <p:sldId id="712" r:id="rId28"/>
    <p:sldId id="715" r:id="rId29"/>
    <p:sldId id="716" r:id="rId30"/>
    <p:sldId id="713" r:id="rId31"/>
    <p:sldId id="71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12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66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6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85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71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59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61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46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4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1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92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17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07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6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70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12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64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92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97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92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25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90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15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41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09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37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32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70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7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35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8 – Functionals and Modelling with </a:t>
            </a:r>
            <a:r>
              <a:rPr lang="en-US" sz="1400" i="1" dirty="0" err="1">
                <a:solidFill>
                  <a:srgbClr val="0000FF"/>
                </a:solidFill>
              </a:rPr>
              <a:t>purrr</a:t>
            </a:r>
            <a:endParaRPr lang="en-US" sz="1400" i="1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6">
                    <a:lumMod val="75000"/>
                  </a:schemeClr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beccabarter.com/blog/2019-08-19_purr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rebeccabarter.com/blog/2019-08-19_purr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1938" y="3429000"/>
            <a:ext cx="9648091" cy="2694763"/>
          </a:xfrm>
        </p:spPr>
        <p:txBody>
          <a:bodyPr>
            <a:normAutofit/>
          </a:bodyPr>
          <a:lstStyle/>
          <a:p>
            <a:r>
              <a:rPr lang="en-US" dirty="0"/>
              <a:t>Topic 8: Functionals and Modelling with </a:t>
            </a:r>
            <a:r>
              <a:rPr lang="en-US" dirty="0" err="1"/>
              <a:t>purrr</a:t>
            </a:r>
            <a:br>
              <a:rPr lang="en-US" dirty="0"/>
            </a:b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E3C8441-4891-7444-9FD7-153B71C2A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9292"/>
            <a:ext cx="12192000" cy="43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A7DE-F48E-F544-A80E-CAB27C8C1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0517-FFD6-9E4A-9D51-697D6CA0B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940268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Similarly, if you wanted to identify the number of distinct values in each column, you could apply the </a:t>
            </a:r>
            <a:r>
              <a:rPr lang="en-IE" dirty="0" err="1"/>
              <a:t>n_distinct</a:t>
            </a:r>
            <a:r>
              <a:rPr lang="en-IE" dirty="0"/>
              <a:t>() function from the </a:t>
            </a:r>
            <a:r>
              <a:rPr lang="en-IE" dirty="0" err="1"/>
              <a:t>dplyr</a:t>
            </a:r>
            <a:r>
              <a:rPr lang="en-IE" dirty="0"/>
              <a:t> package to each column. </a:t>
            </a:r>
          </a:p>
          <a:p>
            <a:r>
              <a:rPr lang="en-IE" dirty="0"/>
              <a:t>Since the output of </a:t>
            </a:r>
            <a:r>
              <a:rPr lang="en-IE" dirty="0" err="1"/>
              <a:t>n_distinct</a:t>
            </a:r>
            <a:r>
              <a:rPr lang="en-IE" dirty="0"/>
              <a:t>() is a numeric (a double), you might want to use the </a:t>
            </a:r>
            <a:r>
              <a:rPr lang="en-IE" dirty="0" err="1"/>
              <a:t>map_dbl</a:t>
            </a:r>
            <a:r>
              <a:rPr lang="en-IE" dirty="0"/>
              <a:t>() function so that the results of each iteration (the application of </a:t>
            </a:r>
            <a:r>
              <a:rPr lang="en-IE" dirty="0" err="1"/>
              <a:t>n_distinct</a:t>
            </a:r>
            <a:r>
              <a:rPr lang="en-IE" dirty="0"/>
              <a:t>() to each column) are concatenated into a numeric vector: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6A9BC-C6E4-4146-9A01-A864884E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214CBC0-2BA9-424C-AD08-8FDCC2983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24" y="4723032"/>
            <a:ext cx="11480800" cy="1435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3231CF-D62F-D940-A020-55833A23392F}"/>
              </a:ext>
            </a:extLst>
          </p:cNvPr>
          <p:cNvSpPr/>
          <p:nvPr/>
        </p:nvSpPr>
        <p:spPr>
          <a:xfrm>
            <a:off x="3065736" y="1139588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6854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DEFCF-7CE9-F845-92E7-18C15AB7B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60" y="182881"/>
            <a:ext cx="5513464" cy="6283230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If you want to do something a little more complicated, such return a few different summaries of each column in a data frame, you can use </a:t>
            </a:r>
            <a:r>
              <a:rPr lang="en-IE" b="1" dirty="0" err="1">
                <a:solidFill>
                  <a:srgbClr val="0432FF"/>
                </a:solidFill>
              </a:rPr>
              <a:t>map_df</a:t>
            </a:r>
            <a:r>
              <a:rPr lang="en-IE" b="1" dirty="0">
                <a:solidFill>
                  <a:srgbClr val="0432FF"/>
                </a:solidFill>
              </a:rPr>
              <a:t>(). </a:t>
            </a:r>
          </a:p>
          <a:p>
            <a:r>
              <a:rPr lang="en-IE" dirty="0"/>
              <a:t>You typically need to define an anonymous function that you want to apply to each column. </a:t>
            </a:r>
          </a:p>
          <a:p>
            <a:r>
              <a:rPr lang="en-IE" dirty="0"/>
              <a:t>Using the tilde-dot notation, the anonymous function calculates the number of distinct entries and the type of the current column (which is accessible as .x), and then combines them into a two-column data frame. </a:t>
            </a:r>
          </a:p>
          <a:p>
            <a:r>
              <a:rPr lang="en-IE" dirty="0"/>
              <a:t>Once it has iterated through each of the columns, the </a:t>
            </a:r>
            <a:r>
              <a:rPr lang="en-IE" dirty="0" err="1"/>
              <a:t>map_df</a:t>
            </a:r>
            <a:r>
              <a:rPr lang="en-IE" dirty="0"/>
              <a:t> function combines the data frames row-wise into a single data frame.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D70A2-4195-6842-B087-0B6AC359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4C966AF-1F56-DD41-BD60-207F5977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96" y="174301"/>
            <a:ext cx="5422022" cy="3192475"/>
          </a:xfrm>
          <a:prstGeom prst="rect">
            <a:avLst/>
          </a:prstGeom>
        </p:spPr>
      </p:pic>
      <p:pic>
        <p:nvPicPr>
          <p:cNvPr id="12" name="Picture 11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8715B56D-F008-C641-B84D-6512E630B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896" y="3366776"/>
            <a:ext cx="4727903" cy="279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68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B0C0-754E-924C-8638-46EF136AB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0336"/>
            <a:ext cx="10972800" cy="1143000"/>
          </a:xfrm>
        </p:spPr>
        <p:txBody>
          <a:bodyPr/>
          <a:lstStyle/>
          <a:p>
            <a:r>
              <a:rPr lang="en-US" dirty="0"/>
              <a:t>Adding the variable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4581B-CF05-514C-88B6-5B597BA203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/>
              <a:t>The variable names correspond to the names of the objects over which we are iterating (in this case, the column names), and these are not automatically included as a column in the output data frame. </a:t>
            </a:r>
          </a:p>
          <a:p>
            <a:r>
              <a:rPr lang="en-IE" dirty="0"/>
              <a:t>You can tell </a:t>
            </a:r>
            <a:r>
              <a:rPr lang="en-IE" dirty="0" err="1"/>
              <a:t>map_df</a:t>
            </a:r>
            <a:r>
              <a:rPr lang="en-IE" dirty="0"/>
              <a:t>() to include them using the .id argument of </a:t>
            </a:r>
            <a:r>
              <a:rPr lang="en-IE" dirty="0" err="1"/>
              <a:t>map_df</a:t>
            </a:r>
            <a:r>
              <a:rPr lang="en-IE" dirty="0"/>
              <a:t>(). </a:t>
            </a:r>
          </a:p>
          <a:p>
            <a:r>
              <a:rPr lang="en-IE" dirty="0"/>
              <a:t>This will automatically take the name of the element being iterated over and include it in the column corresponding to whatever you set .id to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2E293-28AB-BF4B-B549-315E1B9B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0518C1-FD56-FD4B-9A18-00C9147FE95D}"/>
              </a:ext>
            </a:extLst>
          </p:cNvPr>
          <p:cNvSpPr/>
          <p:nvPr/>
        </p:nvSpPr>
        <p:spPr>
          <a:xfrm>
            <a:off x="3065736" y="1139588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BD2EE85-DA27-014D-87E4-1AE8C75A5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157" y="1757067"/>
            <a:ext cx="5818843" cy="371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91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5C5C5-220E-C841-96E7-B7D37F1B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modify_if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CCE76-BF6F-1145-9349-37393CFFFB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b="1" dirty="0" err="1">
                <a:solidFill>
                  <a:srgbClr val="0432FF"/>
                </a:solidFill>
              </a:rPr>
              <a:t>modify_if</a:t>
            </a:r>
            <a:r>
              <a:rPr lang="en-IE" b="1" dirty="0">
                <a:solidFill>
                  <a:srgbClr val="0432FF"/>
                </a:solidFill>
              </a:rPr>
              <a:t>(), </a:t>
            </a:r>
            <a:r>
              <a:rPr lang="en-IE" dirty="0"/>
              <a:t>only applies the function to elements that satisfy a specific criteria (specified by a “predicate function”, the second argument called .p). </a:t>
            </a:r>
          </a:p>
          <a:p>
            <a:r>
              <a:rPr lang="en-IE" dirty="0"/>
              <a:t>For instance, the following example only modifies the third entry since it is greater than 5.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F2861-4CD9-5649-9557-33A1F19D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86CD1CE-522F-4D4C-809F-B443BF7A6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1600201"/>
            <a:ext cx="5156812" cy="148624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89D9F4B-81C0-F949-9881-3F49262B6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715" y="4321512"/>
            <a:ext cx="4735570" cy="144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9B59-C217-E541-A3B5-B3A8A4978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0A2C9-91C6-484B-8662-2C8A0D2A38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 the following </a:t>
            </a:r>
            <a:r>
              <a:rPr lang="en-US" dirty="0" err="1"/>
              <a:t>tibble</a:t>
            </a:r>
            <a:r>
              <a:rPr lang="en-US" dirty="0"/>
              <a:t> from aimsir17::observations, making use of </a:t>
            </a:r>
            <a:r>
              <a:rPr lang="en-US" b="1" dirty="0" err="1">
                <a:solidFill>
                  <a:srgbClr val="00B050"/>
                </a:solidFill>
              </a:rPr>
              <a:t>map_df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B23B2-CF2A-7248-A645-2F9D709D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5D9ADE0-3614-CD48-A28A-D96411E4F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486418"/>
            <a:ext cx="4647894" cy="475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33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D849-ECBC-DA4C-B461-535BF4B4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4562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(3) Statistical Analysis - mpg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45A8F-7D5C-6247-A74E-DEE9B583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B5CDC-78D0-744F-BCC0-5BFE196B2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759" y="1267562"/>
            <a:ext cx="8040482" cy="531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36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CE21-F5ED-7144-A4B4-5B70A685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the details…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F33CB-DD0A-EE4E-8042-EB8329D4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C7228-52EB-AB41-B4D4-5E4966581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3" y="1490951"/>
            <a:ext cx="7414351" cy="4901847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18E65C0-1821-BF4D-BA62-A2FAA80F2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933" y="2881707"/>
            <a:ext cx="8661814" cy="341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74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A1C3-54BF-5446-87A5-92479374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88698"/>
            <a:ext cx="10972800" cy="1143000"/>
          </a:xfrm>
        </p:spPr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and </a:t>
            </a:r>
            <a:r>
              <a:rPr lang="en-US" dirty="0" err="1"/>
              <a:t>purrr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E2ADF-3533-0D4A-A198-82F11395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B4F6958-69E6-064E-AF20-DA15FEC8C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222"/>
          <a:stretch/>
        </p:blipFill>
        <p:spPr>
          <a:xfrm>
            <a:off x="209320" y="1417638"/>
            <a:ext cx="4274544" cy="432311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03E2B45-831F-CD4B-8558-266BA6FC8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144" y="3918718"/>
            <a:ext cx="7307856" cy="245648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2B32B1AF-31DE-AA48-B5F6-EE007716A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144" y="1145215"/>
            <a:ext cx="6785878" cy="27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59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2DDC4-9DDD-F747-8AF5-991772B3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linear model, with some model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728B43-5B8D-964C-9645-B3669857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5AA30B-DABC-9F46-B5AC-0C786F1BC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85" y="1861849"/>
            <a:ext cx="5592675" cy="380961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2D7573C4-1893-4E47-B5EC-7169BA4E98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1167787" y="1961001"/>
            <a:ext cx="4035999" cy="79467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08D2B7-A892-D442-BE39-A2A4CA01B748}"/>
              </a:ext>
            </a:extLst>
          </p:cNvPr>
          <p:cNvCxnSpPr/>
          <p:nvPr/>
        </p:nvCxnSpPr>
        <p:spPr>
          <a:xfrm>
            <a:off x="771181" y="1861849"/>
            <a:ext cx="0" cy="34813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BB8F3C-7E2C-834A-A3E3-666B9155D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61001"/>
            <a:ext cx="5840980" cy="305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49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0FF4-B67C-9448-A39B-EF546B7E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B2B5BD-B898-AD48-B11A-03230B42CE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Group the data by class</a:t>
            </a:r>
          </a:p>
          <a:p>
            <a:r>
              <a:rPr lang="en-US" dirty="0"/>
              <a:t>For each class, calculate and record:</a:t>
            </a:r>
          </a:p>
          <a:p>
            <a:pPr lvl="1"/>
            <a:r>
              <a:rPr lang="en-US" dirty="0"/>
              <a:t>Number of observations</a:t>
            </a:r>
          </a:p>
          <a:p>
            <a:pPr lvl="1"/>
            <a:r>
              <a:rPr lang="en-US" dirty="0"/>
              <a:t>Class name</a:t>
            </a:r>
          </a:p>
          <a:p>
            <a:pPr lvl="1"/>
            <a:r>
              <a:rPr lang="en-US" dirty="0"/>
              <a:t>Intercept</a:t>
            </a:r>
          </a:p>
          <a:p>
            <a:pPr lvl="1"/>
            <a:r>
              <a:rPr lang="en-US" dirty="0"/>
              <a:t>Slope</a:t>
            </a:r>
          </a:p>
          <a:p>
            <a:pPr lvl="1"/>
            <a:r>
              <a:rPr lang="en-US" dirty="0" err="1"/>
              <a:t>RSquared</a:t>
            </a:r>
            <a:endParaRPr lang="en-US" dirty="0"/>
          </a:p>
          <a:p>
            <a:pPr lvl="1"/>
            <a:r>
              <a:rPr lang="en-US" dirty="0" err="1"/>
              <a:t>AdjRSquared</a:t>
            </a:r>
            <a:endParaRPr lang="en-US" dirty="0"/>
          </a:p>
          <a:p>
            <a:r>
              <a:rPr lang="en-US" dirty="0"/>
              <a:t>Return as a </a:t>
            </a:r>
            <a:r>
              <a:rPr lang="en-US" dirty="0" err="1"/>
              <a:t>tibble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50A7F6-936C-E040-B125-2732E054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419E620-D8D3-A943-BEB6-EA95B5E60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73" y="2673920"/>
            <a:ext cx="6132723" cy="24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9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130352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Functionals and Modelling with </a:t>
                      </a:r>
                      <a:r>
                        <a:rPr lang="en-US" sz="1800" i="0" kern="1200" dirty="0" err="1">
                          <a:solidFill>
                            <a:srgbClr val="0432FF"/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0" kern="1200" dirty="0">
                        <a:solidFill>
                          <a:srgbClr val="0432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Modelling 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8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FE5A1D-2C2D-454D-BF8A-E78F4DB7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D62F4-A78A-E74A-85A2-CF326B406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11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843F960-BC83-A148-9173-616289D87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769" y="1467920"/>
            <a:ext cx="8509918" cy="494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52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4E2A-32FA-E04B-A56C-953C315C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19F2B9-DD89-CC42-BF6E-A127B1062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98834" cy="4525963"/>
          </a:xfrm>
        </p:spPr>
        <p:txBody>
          <a:bodyPr/>
          <a:lstStyle/>
          <a:p>
            <a:r>
              <a:rPr lang="en-US" dirty="0"/>
              <a:t>Generate a similar </a:t>
            </a:r>
            <a:r>
              <a:rPr lang="en-US" dirty="0" err="1"/>
              <a:t>tibble</a:t>
            </a:r>
            <a:r>
              <a:rPr lang="en-US" dirty="0"/>
              <a:t> for the manufacturers in mpg.</a:t>
            </a:r>
          </a:p>
          <a:p>
            <a:r>
              <a:rPr lang="en-US" dirty="0"/>
              <a:t>For this example, use </a:t>
            </a:r>
            <a:r>
              <a:rPr lang="en-US" dirty="0" err="1"/>
              <a:t>hwy</a:t>
            </a:r>
            <a:r>
              <a:rPr lang="en-US" dirty="0"/>
              <a:t> as the dependent variable, and </a:t>
            </a:r>
            <a:r>
              <a:rPr lang="en-US" dirty="0" err="1"/>
              <a:t>cyl</a:t>
            </a:r>
            <a:r>
              <a:rPr lang="en-US" dirty="0"/>
              <a:t> as the independent variable</a:t>
            </a:r>
          </a:p>
          <a:p>
            <a:r>
              <a:rPr lang="en-US" dirty="0"/>
              <a:t>Check the results using </a:t>
            </a:r>
            <a:r>
              <a:rPr lang="en-US" dirty="0" err="1"/>
              <a:t>ggplot</a:t>
            </a:r>
            <a:r>
              <a:rPr lang="en-US" dirty="0"/>
              <a:t>() and </a:t>
            </a:r>
            <a:r>
              <a:rPr lang="en-US" dirty="0" err="1"/>
              <a:t>geom_smooth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F1BCF1-1128-BC44-B474-E7D16B12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64234F4-18A3-4343-AAC7-F5A9E380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525" y="2218309"/>
            <a:ext cx="6132723" cy="24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88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24180F-D88E-6448-8BD4-A7C39084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(4) Nesting of Tibbles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67E5DD-12EF-6543-80A3-67C83850F3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IE" dirty="0"/>
              <a:t>Tibble columns can be lists (as opposed to vectors, which is what they usually are)..</a:t>
            </a:r>
          </a:p>
          <a:p>
            <a:pPr fontAlgn="base"/>
            <a:r>
              <a:rPr lang="en-IE" dirty="0"/>
              <a:t>For instance, a </a:t>
            </a:r>
            <a:r>
              <a:rPr lang="en-IE" dirty="0" err="1"/>
              <a:t>tibble</a:t>
            </a:r>
            <a:r>
              <a:rPr lang="en-IE" dirty="0"/>
              <a:t> can be “nested” where the </a:t>
            </a:r>
            <a:r>
              <a:rPr lang="en-IE" dirty="0" err="1"/>
              <a:t>tibble</a:t>
            </a:r>
            <a:r>
              <a:rPr lang="en-IE" dirty="0"/>
              <a:t> is essentially split into separate data frames based on a </a:t>
            </a:r>
            <a:r>
              <a:rPr lang="en-IE" b="1" dirty="0">
                <a:solidFill>
                  <a:srgbClr val="0432FF"/>
                </a:solidFill>
              </a:rPr>
              <a:t>grouping variable</a:t>
            </a:r>
            <a:r>
              <a:rPr lang="en-IE" dirty="0"/>
              <a:t>, and these separate data frames are stored as entries of a list (that is then stored in the data column of the data frame).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3E5054-D133-4D48-9DCA-261D108F8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FD107C44-8EAF-8847-8BBB-214B16D10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142" y="1600200"/>
            <a:ext cx="448421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63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50B8-5EBF-D74E-AE51-30A20BC4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data (pluck function)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F9750-4CCA-3C48-875C-4ADB43EF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011858AD-F447-5F48-9BE5-3A6D8BB73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954" y="1243246"/>
            <a:ext cx="8986092" cy="47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19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A3AD6-2FEE-E14B-9A20-408FF70A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4469"/>
            <a:ext cx="10972800" cy="1143000"/>
          </a:xfrm>
        </p:spPr>
        <p:txBody>
          <a:bodyPr/>
          <a:lstStyle/>
          <a:p>
            <a:r>
              <a:rPr lang="en-US" dirty="0"/>
              <a:t>Storing model results as a column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E35A0-26E1-D241-866D-1103CFF2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F6FD067-CA3B-8945-9562-D39D57D07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10" y="1194700"/>
            <a:ext cx="9575379" cy="137381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B31E703-EEA7-164B-82C3-66F4390EF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76" y="2935556"/>
            <a:ext cx="4411184" cy="327474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BB6D75D-974C-144A-BF60-94BD8CB37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35556"/>
            <a:ext cx="5223713" cy="33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73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B51D86-E9AB-174A-B058-47B1621B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718D93B-5D43-3642-A1D1-6854A8D38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98" y="217863"/>
            <a:ext cx="8579539" cy="1861072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346DB70-26E4-474F-873D-529FF697C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04" y="2725678"/>
            <a:ext cx="4426486" cy="3293245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6C311A16-D10D-B746-9B8F-EE3F3386B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59" y="2857882"/>
            <a:ext cx="4656386" cy="74720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C57D093-6E1B-D94F-9FF5-11ED73F74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2659" y="3802604"/>
            <a:ext cx="5679741" cy="246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00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9C6C8-A389-B34C-8C6A-CE6FCB5E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9EAC9-F319-3E41-B10B-49978ABA8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15309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Generate a similar set of models (25) for observations (by station), where </a:t>
            </a:r>
            <a:r>
              <a:rPr lang="en-US" dirty="0" err="1"/>
              <a:t>wdsp</a:t>
            </a:r>
            <a:r>
              <a:rPr lang="en-US" dirty="0"/>
              <a:t> is the dependent variable, and msl is the independent variable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A31C5-69C0-7540-9F78-898D97E9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880A014-D35E-1C4C-B1DB-59EF09C89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76" y="2935556"/>
            <a:ext cx="4411184" cy="327474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0AB866D-630A-E54F-9561-950AFE18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35556"/>
            <a:ext cx="5223713" cy="33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73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40B2-8742-EE4E-AED1-4691AB15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(5) Generating Multiple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B62526-8F93-2145-A0D5-46397955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E5FA18-E6FD-3145-8E39-8AF372739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226" y="1294959"/>
            <a:ext cx="9702187" cy="500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89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B69C12-481D-9747-BBA9-36455D39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206FBC5-E19C-9043-AAE3-04B8657F2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7" y="132891"/>
            <a:ext cx="112522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7E6D55-01A1-D640-8301-60872D4EB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596" y="2369969"/>
            <a:ext cx="5965404" cy="3895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98E264-7349-4E40-9C4F-41DB465B6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57" y="2370727"/>
            <a:ext cx="5964243" cy="38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33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8806"/>
            <a:ext cx="109728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half" idx="1"/>
          </p:nvPr>
        </p:nvSpPr>
        <p:spPr>
          <a:xfrm>
            <a:off x="487071" y="1980196"/>
            <a:ext cx="3856032" cy="3769607"/>
          </a:xfrm>
        </p:spPr>
        <p:txBody>
          <a:bodyPr>
            <a:normAutofit/>
          </a:bodyPr>
          <a:lstStyle/>
          <a:p>
            <a:r>
              <a:rPr lang="en-US" dirty="0"/>
              <a:t>map functions</a:t>
            </a:r>
          </a:p>
          <a:p>
            <a:r>
              <a:rPr lang="en-US" dirty="0"/>
              <a:t>~ anonymous function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nest() function</a:t>
            </a:r>
          </a:p>
          <a:p>
            <a:r>
              <a:rPr lang="en-US" dirty="0"/>
              <a:t>Generating multiple plots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6A7CE5-A879-124B-96F9-79CF4B8FD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9171"/>
            <a:ext cx="5901690" cy="27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57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381B-6A67-7A4A-968A-0D9C13CE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purrr</a:t>
            </a:r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EB4930-D025-6242-9830-67F34C224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 err="1"/>
              <a:t>purrr</a:t>
            </a:r>
            <a:r>
              <a:rPr lang="en-IE" dirty="0"/>
              <a:t> is all about iteration. </a:t>
            </a:r>
          </a:p>
          <a:p>
            <a:r>
              <a:rPr lang="en-IE" dirty="0" err="1"/>
              <a:t>purrr</a:t>
            </a:r>
            <a:r>
              <a:rPr lang="en-IE" dirty="0"/>
              <a:t> introduces map functions (the </a:t>
            </a:r>
            <a:r>
              <a:rPr lang="en-IE" dirty="0" err="1"/>
              <a:t>tidyverse’s</a:t>
            </a:r>
            <a:r>
              <a:rPr lang="en-IE" dirty="0"/>
              <a:t> answer to base R’s apply functions, but more in line with functional programming practices) as well as some new functions for manipulating lists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4520E-808A-BD4D-A9D3-F4DB4CD4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3B8028-F9ED-A94E-9FE4-49C163F48583}"/>
              </a:ext>
            </a:extLst>
          </p:cNvPr>
          <p:cNvSpPr/>
          <p:nvPr/>
        </p:nvSpPr>
        <p:spPr>
          <a:xfrm>
            <a:off x="3170840" y="1060896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6992CABF-F263-C548-9705-62ACFB525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138" y="4942517"/>
            <a:ext cx="6369962" cy="8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5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A8877B-6AA6-D94E-9690-E470605A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0EC5375-1584-A745-A660-A5738B97A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604" y="48544"/>
            <a:ext cx="8467879" cy="641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1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1DC055-BB5C-2846-AB88-D5D7FEF1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A77949D-404F-1646-AF01-02FEF7CC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335" y="0"/>
            <a:ext cx="8338250" cy="63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1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381B-6A67-7A4A-968A-0D9C13CE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purrr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68B7AE-E129-5F44-89A0-44CD4DF9B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IE" dirty="0"/>
              <a:t>While the workhorse of </a:t>
            </a:r>
            <a:r>
              <a:rPr lang="en-IE" dirty="0" err="1"/>
              <a:t>dplyr</a:t>
            </a:r>
            <a:r>
              <a:rPr lang="en-IE" dirty="0"/>
              <a:t> is the data frame, the workhorse of </a:t>
            </a:r>
            <a:r>
              <a:rPr lang="en-IE" dirty="0" err="1"/>
              <a:t>purrr</a:t>
            </a:r>
            <a:r>
              <a:rPr lang="en-IE" dirty="0"/>
              <a:t> is the list. 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vector</a:t>
            </a:r>
            <a:r>
              <a:rPr lang="en-IE" dirty="0"/>
              <a:t> is a way of storing many individual elements (a single number or a single character or string) of the same type together in a single object,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data frame</a:t>
            </a:r>
            <a:r>
              <a:rPr lang="en-IE" dirty="0"/>
              <a:t> is a way of storing many vectors of the same length but possibly of different types together in a single object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list</a:t>
            </a:r>
            <a:r>
              <a:rPr lang="en-IE" dirty="0"/>
              <a:t> is a way of storing many objects of any type (e.g. data frames, plots, vectors) together in a single object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4520E-808A-BD4D-A9D3-F4DB4CD4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3B8028-F9ED-A94E-9FE4-49C163F48583}"/>
              </a:ext>
            </a:extLst>
          </p:cNvPr>
          <p:cNvSpPr/>
          <p:nvPr/>
        </p:nvSpPr>
        <p:spPr>
          <a:xfrm>
            <a:off x="3170840" y="1060896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971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89E9-F712-4744-89AC-C525BB7D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(1) Map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A3D21-E68C-4E49-BB9F-00ABA389A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865910"/>
          </a:xfrm>
        </p:spPr>
        <p:txBody>
          <a:bodyPr>
            <a:normAutofit fontScale="77500" lnSpcReduction="20000"/>
          </a:bodyPr>
          <a:lstStyle/>
          <a:p>
            <a:r>
              <a:rPr lang="en-IE" dirty="0"/>
              <a:t>A </a:t>
            </a:r>
            <a:r>
              <a:rPr lang="en-IE" b="1" dirty="0"/>
              <a:t>map function</a:t>
            </a:r>
            <a:r>
              <a:rPr lang="en-IE" dirty="0"/>
              <a:t> is one that applies the same action/function to every element of an object (e.g. each entry of a list or a vector, or each of the columns of a data frame)</a:t>
            </a:r>
          </a:p>
          <a:p>
            <a:r>
              <a:rPr lang="en-IE" dirty="0"/>
              <a:t>The naming convention of the map functions are such that the type of the </a:t>
            </a:r>
            <a:r>
              <a:rPr lang="en-IE" b="1" dirty="0"/>
              <a:t>output</a:t>
            </a:r>
            <a:r>
              <a:rPr lang="en-IE" dirty="0"/>
              <a:t> is specified by the term that follows the underscore in the function name</a:t>
            </a:r>
          </a:p>
          <a:p>
            <a:r>
              <a:rPr lang="en-IE" dirty="0"/>
              <a:t>Consistent with the way of the </a:t>
            </a:r>
            <a:r>
              <a:rPr lang="en-IE" dirty="0" err="1"/>
              <a:t>tidyverse</a:t>
            </a:r>
            <a:r>
              <a:rPr lang="en-IE" dirty="0"/>
              <a:t>, the </a:t>
            </a:r>
            <a:r>
              <a:rPr lang="en-IE" b="1" dirty="0">
                <a:solidFill>
                  <a:srgbClr val="0432FF"/>
                </a:solidFill>
              </a:rPr>
              <a:t>first argument </a:t>
            </a:r>
            <a:r>
              <a:rPr lang="en-IE" dirty="0"/>
              <a:t>of each mapping function is always the </a:t>
            </a:r>
            <a:r>
              <a:rPr lang="en-IE" b="1" dirty="0">
                <a:solidFill>
                  <a:srgbClr val="0432FF"/>
                </a:solidFill>
              </a:rPr>
              <a:t>data object </a:t>
            </a:r>
            <a:r>
              <a:rPr lang="en-IE" dirty="0"/>
              <a:t>that you want to map over, and the</a:t>
            </a:r>
            <a:r>
              <a:rPr lang="en-IE" b="1" dirty="0">
                <a:solidFill>
                  <a:srgbClr val="FF0000"/>
                </a:solidFill>
              </a:rPr>
              <a:t> second argument </a:t>
            </a:r>
            <a:r>
              <a:rPr lang="en-IE" dirty="0"/>
              <a:t>is always the</a:t>
            </a:r>
            <a:r>
              <a:rPr lang="en-IE" b="1" dirty="0">
                <a:solidFill>
                  <a:srgbClr val="FF0000"/>
                </a:solidFill>
              </a:rPr>
              <a:t> </a:t>
            </a:r>
            <a:r>
              <a:rPr lang="en-IE" b="1" i="1" dirty="0">
                <a:solidFill>
                  <a:srgbClr val="FF0000"/>
                </a:solidFill>
              </a:rPr>
              <a:t>function</a:t>
            </a:r>
            <a:r>
              <a:rPr lang="en-IE" b="1" dirty="0">
                <a:solidFill>
                  <a:srgbClr val="FF0000"/>
                </a:solidFill>
              </a:rPr>
              <a:t> </a:t>
            </a:r>
            <a:r>
              <a:rPr lang="en-IE" dirty="0"/>
              <a:t>that you want to iteratively apply to each element of the input object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E2BEE-BD44-824E-9870-65D894FF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F72943-834F-7B4F-912C-35041F35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310" y="2412048"/>
            <a:ext cx="5901690" cy="27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0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C616E-3E47-724B-9CAF-85103244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map_df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79615-D069-8B4D-B52A-9ED1FBB1A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600201"/>
            <a:ext cx="5384800" cy="4525963"/>
          </a:xfrm>
        </p:spPr>
        <p:txBody>
          <a:bodyPr/>
          <a:lstStyle/>
          <a:p>
            <a:r>
              <a:rPr lang="en-IE" dirty="0"/>
              <a:t>If you want to return a data frame, then you would use the </a:t>
            </a:r>
            <a:r>
              <a:rPr lang="en-IE" dirty="0" err="1"/>
              <a:t>map_df</a:t>
            </a:r>
            <a:r>
              <a:rPr lang="en-IE" dirty="0"/>
              <a:t>() function. </a:t>
            </a:r>
          </a:p>
          <a:p>
            <a:r>
              <a:rPr lang="en-IE" dirty="0"/>
              <a:t>However, you need to make sure that in each iteration you’re returning a data frame which has consistent column names. </a:t>
            </a:r>
          </a:p>
          <a:p>
            <a:r>
              <a:rPr lang="en-IE" dirty="0" err="1"/>
              <a:t>map_df</a:t>
            </a:r>
            <a:r>
              <a:rPr lang="en-IE" dirty="0"/>
              <a:t> will automatically bind the rows of each iteration.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86045-A2E9-AC46-90BE-76DD8CCB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8F279D6-E3D4-314F-A36B-04F92791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96" y="1600201"/>
            <a:ext cx="61595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30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79EF-56E9-E445-A03E-5D924484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b="1" dirty="0">
                <a:solidFill>
                  <a:srgbClr val="0432FF"/>
                </a:solidFill>
              </a:rPr>
              <a:t>(2) The </a:t>
            </a:r>
            <a:r>
              <a:rPr lang="en-IE" b="1" dirty="0">
                <a:solidFill>
                  <a:srgbClr val="00B050"/>
                </a:solidFill>
              </a:rPr>
              <a:t>tilde-dot</a:t>
            </a:r>
            <a:r>
              <a:rPr lang="en-IE" b="1" dirty="0">
                <a:solidFill>
                  <a:srgbClr val="0432FF"/>
                </a:solidFill>
              </a:rPr>
              <a:t> shorthand for functions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1FC58-25E1-B649-A307-5437D963D3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/>
              <a:t>To make the code more concise you can use the tilde-dot shorthand for anonymous functions (the functions that you create as arguments of other functions).</a:t>
            </a:r>
          </a:p>
          <a:p>
            <a:r>
              <a:rPr lang="en-IE" dirty="0"/>
              <a:t>~ indicates that you have started an anonymous function, and the argument of the anonymous function can be referred to using</a:t>
            </a:r>
            <a:r>
              <a:rPr lang="en-IE" b="1" dirty="0">
                <a:solidFill>
                  <a:srgbClr val="0432FF"/>
                </a:solidFill>
              </a:rPr>
              <a:t> .x </a:t>
            </a:r>
            <a:r>
              <a:rPr lang="en-IE" dirty="0"/>
              <a:t>(or simply .). </a:t>
            </a:r>
          </a:p>
          <a:p>
            <a:r>
              <a:rPr lang="en-IE" dirty="0"/>
              <a:t>Unlike normal function arguments that can be anything that you like, </a:t>
            </a:r>
            <a:r>
              <a:rPr lang="en-IE" b="1" i="1" dirty="0">
                <a:solidFill>
                  <a:srgbClr val="0432FF"/>
                </a:solidFill>
              </a:rPr>
              <a:t>the tilde-dot function argument is always .x.</a:t>
            </a:r>
            <a:endParaRPr lang="en-US" b="1" i="1" dirty="0">
              <a:solidFill>
                <a:srgbClr val="0432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2040E-A9FA-874E-A25E-68233A0F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227FC6A-2AB6-CD40-96F2-5545F6CE7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2" y="1600201"/>
            <a:ext cx="5689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41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9739-708F-C14A-A9AC-081480A4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gapminder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FAFC1-F2DD-EE48-89CC-DBDF7C672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168140" cy="4525963"/>
          </a:xfrm>
        </p:spPr>
        <p:txBody>
          <a:bodyPr>
            <a:normAutofit/>
          </a:bodyPr>
          <a:lstStyle/>
          <a:p>
            <a:pPr fontAlgn="base"/>
            <a:r>
              <a:rPr lang="en-IE" dirty="0"/>
              <a:t>The </a:t>
            </a:r>
            <a:r>
              <a:rPr lang="en-IE" dirty="0" err="1"/>
              <a:t>gapminder</a:t>
            </a:r>
            <a:r>
              <a:rPr lang="en-IE" dirty="0"/>
              <a:t> dataset has 1704 rows containing information on population, life expectancy and GDP per capita by year and country.</a:t>
            </a:r>
          </a:p>
          <a:p>
            <a:r>
              <a:rPr lang="en-US" dirty="0"/>
              <a:t>It’s in tidy data format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849EC-FF21-2541-A0AC-EBA72F0C2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88B7661-AC1D-4F4F-90EB-AA9826E0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92" y="1600201"/>
            <a:ext cx="6770061" cy="4217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7E4D7-9D5F-9D4C-AC61-9D2810299FA4}"/>
              </a:ext>
            </a:extLst>
          </p:cNvPr>
          <p:cNvSpPr/>
          <p:nvPr/>
        </p:nvSpPr>
        <p:spPr>
          <a:xfrm>
            <a:off x="3360026" y="6080952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446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2A9F-D4C9-C941-8262-A5E17A05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Analysing</a:t>
            </a:r>
            <a:r>
              <a:rPr lang="en-US" dirty="0"/>
              <a:t> </a:t>
            </a:r>
            <a:r>
              <a:rPr lang="en-US" dirty="0" err="1"/>
              <a:t>gapminder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34402-134F-9A4A-917D-7AD8B7EE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3612931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IE" dirty="0"/>
              <a:t>Since </a:t>
            </a:r>
            <a:r>
              <a:rPr lang="en-IE" dirty="0" err="1"/>
              <a:t>gapminder</a:t>
            </a:r>
            <a:r>
              <a:rPr lang="en-IE" dirty="0"/>
              <a:t> is a data frame, the map_ functions will iterate over each column. </a:t>
            </a:r>
          </a:p>
          <a:p>
            <a:pPr fontAlgn="base"/>
            <a:r>
              <a:rPr lang="en-IE" dirty="0"/>
              <a:t>An example of simple usage of the map_ functions is to summarize each column. </a:t>
            </a:r>
          </a:p>
          <a:p>
            <a:pPr fontAlgn="base"/>
            <a:r>
              <a:rPr lang="en-IE" dirty="0"/>
              <a:t>For instance, you can identify the type of each column by applying the class() function to each column. </a:t>
            </a:r>
          </a:p>
          <a:p>
            <a:pPr fontAlgn="base"/>
            <a:r>
              <a:rPr lang="en-IE" dirty="0"/>
              <a:t>Since the output of the class() function is a character, we will use the </a:t>
            </a:r>
            <a:r>
              <a:rPr lang="en-IE" dirty="0" err="1"/>
              <a:t>map_chr</a:t>
            </a:r>
            <a:r>
              <a:rPr lang="en-IE" dirty="0"/>
              <a:t>() function:</a:t>
            </a:r>
            <a:br>
              <a:rPr lang="en-IE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B23C8-7179-B343-AD8C-134BE17E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7268247-96EE-854D-B9FD-4211AD014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4635061"/>
            <a:ext cx="11493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49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18584</TotalTime>
  <Words>1319</Words>
  <Application>Microsoft Macintosh PowerPoint</Application>
  <PresentationFormat>Widescreen</PresentationFormat>
  <Paragraphs>167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Topic 8: Functionals and Modelling with purrr </vt:lpstr>
      <vt:lpstr>Course Overview</vt:lpstr>
      <vt:lpstr>Introduction to purrr </vt:lpstr>
      <vt:lpstr>Introduction to purrr </vt:lpstr>
      <vt:lpstr>(1) Map functions</vt:lpstr>
      <vt:lpstr>map_df()</vt:lpstr>
      <vt:lpstr>(2) The tilde-dot shorthand for functions</vt:lpstr>
      <vt:lpstr>gapminder package</vt:lpstr>
      <vt:lpstr>Analysing gapminder</vt:lpstr>
      <vt:lpstr>Further analysis</vt:lpstr>
      <vt:lpstr>PowerPoint Presentation</vt:lpstr>
      <vt:lpstr>Adding the variable name</vt:lpstr>
      <vt:lpstr>modify_if()</vt:lpstr>
      <vt:lpstr>Challenge 8.1</vt:lpstr>
      <vt:lpstr>(3) Statistical Analysis - mpg </vt:lpstr>
      <vt:lpstr>Getting to the details…</vt:lpstr>
      <vt:lpstr>dplyr and purrr</vt:lpstr>
      <vt:lpstr>A linear model, with some model results</vt:lpstr>
      <vt:lpstr>Overall Approach</vt:lpstr>
      <vt:lpstr>R Script</vt:lpstr>
      <vt:lpstr>Challenge 8.2</vt:lpstr>
      <vt:lpstr>(4) Nesting of Tibbles</vt:lpstr>
      <vt:lpstr>Extracting data (pluck function)</vt:lpstr>
      <vt:lpstr>Storing model results as a column</vt:lpstr>
      <vt:lpstr>PowerPoint Presentation</vt:lpstr>
      <vt:lpstr>Challenge 8.3</vt:lpstr>
      <vt:lpstr>(5) Generating Multiple Plots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483</cp:revision>
  <cp:lastPrinted>2020-11-24T11:26:30Z</cp:lastPrinted>
  <dcterms:created xsi:type="dcterms:W3CDTF">2016-06-27T07:49:28Z</dcterms:created>
  <dcterms:modified xsi:type="dcterms:W3CDTF">2020-12-28T17:27:56Z</dcterms:modified>
</cp:coreProperties>
</file>